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66" r:id="rId3"/>
    <p:sldId id="257" r:id="rId4"/>
    <p:sldId id="262" r:id="rId5"/>
    <p:sldId id="263" r:id="rId6"/>
    <p:sldId id="264" r:id="rId7"/>
    <p:sldId id="265" r:id="rId8"/>
    <p:sldId id="269" r:id="rId9"/>
    <p:sldId id="267" r:id="rId10"/>
    <p:sldId id="270" r:id="rId11"/>
    <p:sldId id="287" r:id="rId12"/>
    <p:sldId id="271" r:id="rId13"/>
    <p:sldId id="268" r:id="rId14"/>
    <p:sldId id="272" r:id="rId15"/>
    <p:sldId id="273" r:id="rId16"/>
    <p:sldId id="274" r:id="rId17"/>
    <p:sldId id="275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76" r:id="rId26"/>
    <p:sldId id="277" r:id="rId27"/>
    <p:sldId id="278" r:id="rId28"/>
    <p:sldId id="259" r:id="rId29"/>
    <p:sldId id="260" r:id="rId30"/>
    <p:sldId id="261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имени-3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008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44008" y="6184984"/>
            <a:ext cx="7593651" cy="673016"/>
          </a:xfrm>
          <a:prstGeom prst="rect">
            <a:avLst/>
          </a:prstGeom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F:\&#1043;&#1086;&#1083;&#1077;&#1085;&#1082;&#1086;,%20&#1092;&#1072;&#1082;&#1091;&#1083;&#1100;&#1090;&#1072;&#1090;&#1080;&#1074;\&#1047;&#1072;&#1088;&#1103;&#1076;&#1082;&#1072;%201%20-%20&#1060;&#1080;&#1085;&#1089;&#1082;&#1072;&#1103;%20&#1055;&#1086;&#1083;&#1100;&#1082;&#1072;%20&#1086;&#1073;&#1088;&#1077;&#1079;&#1072;&#1085;%20(1)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43;&#1086;&#1083;&#1077;&#1085;&#1082;&#1086;,%20&#1092;&#1072;&#1082;&#1091;&#1083;&#1100;&#1090;&#1072;&#1090;&#1080;&#1074;\johann%20sebastian%20bach%20-%20jesus%20bleibet%20%20menie%20freude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clker.com/cliparts/5/b/f/4/11949855221461346840elefante02_architetto_fr_01.svg.hi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bms.24open.ru/images/ff1011e50fda61da5123574b0e4596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Факультативное занятие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3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классе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«Путешествие в Страну занимательной математики»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886200"/>
            <a:ext cx="5214974" cy="17526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857232"/>
            <a:ext cx="4786346" cy="574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Перипатическая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школа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18573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15000" r="14999"/>
          <a:stretch>
            <a:fillRect/>
          </a:stretch>
        </p:blipFill>
        <p:spPr bwMode="auto">
          <a:xfrm>
            <a:off x="3500430" y="285728"/>
            <a:ext cx="200026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85728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357562"/>
            <a:ext cx="1905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429000"/>
            <a:ext cx="2119314" cy="306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3429000"/>
            <a:ext cx="1905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390"/>
            <a:ext cx="2643206" cy="66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071934" y="1098588"/>
            <a:ext cx="49292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«Мудрость - это самая точная из наук. Обычно мудрыми называли тех, кто много знает, однако всё знать нельзя, но можно знать причины всего».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/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			Решение логических задач</a:t>
            </a: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3750" b="3333"/>
          <a:stretch>
            <a:fillRect/>
          </a:stretch>
        </p:blipFill>
        <p:spPr bwMode="auto">
          <a:xfrm>
            <a:off x="3357554" y="1928802"/>
            <a:ext cx="560906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ru-RU" i="1" dirty="0"/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«Ученикам, чтобы преуспеть, надо догонять тех, кто впереди, и не ждать тех, кто позади».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5165" t="25806"/>
          <a:stretch>
            <a:fillRect/>
          </a:stretch>
        </p:blipFill>
        <p:spPr bwMode="auto">
          <a:xfrm>
            <a:off x="3744609" y="3357562"/>
            <a:ext cx="5061263" cy="334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«Начало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есть более чем половина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всего».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571744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«Лучше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 совершенстве выполнить небольшую часть дела, чем сделать плохо в десять раз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более».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143380"/>
            <a:ext cx="3143272" cy="25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85750"/>
            <a:ext cx="7177088" cy="227806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Веселая </a:t>
            </a:r>
            <a:b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6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684213" y="4797425"/>
            <a:ext cx="5003800" cy="22653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168f31e1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15888"/>
            <a:ext cx="5435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3"/>
            <a:ext cx="3910013" cy="3910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068638"/>
            <a:ext cx="3024188" cy="302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565400"/>
            <a:ext cx="2233612" cy="223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2" name="WordArt 10"/>
          <p:cNvSpPr>
            <a:spLocks noChangeArrowheads="1" noChangeShapeType="1" noTextEdit="1"/>
          </p:cNvSpPr>
          <p:nvPr/>
        </p:nvSpPr>
        <p:spPr bwMode="auto">
          <a:xfrm>
            <a:off x="4643438" y="1341438"/>
            <a:ext cx="3829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Шагаем на месте.</a:t>
            </a:r>
          </a:p>
        </p:txBody>
      </p:sp>
      <p:pic>
        <p:nvPicPr>
          <p:cNvPr id="8" name="Зарядка 1 - Финская Полька обрезан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38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7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168f31e1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15888"/>
            <a:ext cx="5435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1375"/>
            <a:ext cx="3476625" cy="347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781300"/>
            <a:ext cx="3024187" cy="302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381375"/>
            <a:ext cx="3476625" cy="347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6" name="WordArt 9"/>
          <p:cNvSpPr>
            <a:spLocks noChangeArrowheads="1" noChangeShapeType="1" noTextEdit="1"/>
          </p:cNvSpPr>
          <p:nvPr/>
        </p:nvSpPr>
        <p:spPr bwMode="auto">
          <a:xfrm>
            <a:off x="4787900" y="1196975"/>
            <a:ext cx="35798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Покачиваемся.</a:t>
            </a:r>
          </a:p>
        </p:txBody>
      </p:sp>
    </p:spTree>
  </p:cSld>
  <p:clrMapOvr>
    <a:masterClrMapping/>
  </p:clrMapOvr>
  <p:transition advClick="0" advTm="159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ocuments and Settings\Администратор\Рабочий стол\фоны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1000108"/>
            <a:ext cx="7872410" cy="528641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0000"/>
                </a:solidFill>
                <a:effectLst/>
                <a:latin typeface="Candara" pitchFamily="34" charset="0"/>
              </a:rPr>
              <a:t>	В природе есть солнце. </a:t>
            </a:r>
            <a:br>
              <a:rPr lang="ru-RU" sz="3600" dirty="0" smtClean="0">
                <a:solidFill>
                  <a:srgbClr val="000000"/>
                </a:solidFill>
                <a:effectLst/>
                <a:latin typeface="Candara" pitchFamily="34" charset="0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Candara" pitchFamily="34" charset="0"/>
              </a:rPr>
              <a:t>	Оно светит и всех нас любит и греет.</a:t>
            </a:r>
            <a:br>
              <a:rPr lang="ru-RU" sz="3600" dirty="0" smtClean="0">
                <a:solidFill>
                  <a:srgbClr val="000000"/>
                </a:solidFill>
                <a:effectLst/>
                <a:latin typeface="Candara" pitchFamily="34" charset="0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Candara" pitchFamily="34" charset="0"/>
              </a:rPr>
              <a:t>	Так пусть же каждый его лучик заглянет к нам в класс и не только обогреет нас, но и придаст </a:t>
            </a:r>
            <a:r>
              <a:rPr lang="ru-RU" sz="3600" dirty="0" smtClean="0"/>
              <a:t>работоспособности, активности, терпения, взаимопонимания,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Candara" pitchFamily="34" charset="0"/>
              </a:rPr>
              <a:t>аккуратности</a:t>
            </a:r>
            <a:r>
              <a:rPr lang="ru-RU" sz="3600" dirty="0" smtClean="0">
                <a:solidFill>
                  <a:srgbClr val="000000"/>
                </a:solidFill>
                <a:latin typeface="Candara" pitchFamily="34" charset="0"/>
              </a:rPr>
              <a:t> и</a:t>
            </a:r>
            <a:r>
              <a:rPr lang="ru-RU" sz="3600" dirty="0" smtClean="0"/>
              <a:t> похвалы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Candara" pitchFamily="34" charset="0"/>
              </a:rPr>
              <a:t>.</a:t>
            </a:r>
            <a:endParaRPr lang="ru-RU" sz="3600" dirty="0">
              <a:solidFill>
                <a:srgbClr val="000000"/>
              </a:solidFill>
              <a:effectLst/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6128" y="0"/>
            <a:ext cx="200024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johann sebastian bach - jesus bleibet  menie freu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168f31e1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0"/>
            <a:ext cx="5435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dis1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852738"/>
            <a:ext cx="18002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dis1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420938"/>
            <a:ext cx="33004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8"/>
          <p:cNvSpPr>
            <a:spLocks noChangeArrowheads="1" noChangeShapeType="1" noTextEdit="1"/>
          </p:cNvSpPr>
          <p:nvPr/>
        </p:nvSpPr>
        <p:spPr bwMode="auto">
          <a:xfrm>
            <a:off x="4500563" y="1125538"/>
            <a:ext cx="4113212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Хлопаем над головой.</a:t>
            </a:r>
          </a:p>
        </p:txBody>
      </p:sp>
    </p:spTree>
  </p:cSld>
  <p:clrMapOvr>
    <a:masterClrMapping/>
  </p:clrMapOvr>
  <p:transition advTm="151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оворотpeopls1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716338"/>
            <a:ext cx="255746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поворотpeopls1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357563"/>
            <a:ext cx="15557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поворотpeopls1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644900"/>
            <a:ext cx="255746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d168f31e1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0"/>
            <a:ext cx="5435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WordArt 9"/>
          <p:cNvSpPr>
            <a:spLocks noChangeArrowheads="1" noChangeShapeType="1" noTextEdit="1"/>
          </p:cNvSpPr>
          <p:nvPr/>
        </p:nvSpPr>
        <p:spPr bwMode="auto">
          <a:xfrm>
            <a:off x="4427538" y="1196975"/>
            <a:ext cx="411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Повороты головой.</a:t>
            </a:r>
          </a:p>
        </p:txBody>
      </p:sp>
    </p:spTree>
  </p:cSld>
  <p:clrMapOvr>
    <a:masterClrMapping/>
  </p:clrMapOvr>
  <p:transition advTm="161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221163"/>
            <a:ext cx="21605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672013"/>
            <a:ext cx="266541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357563"/>
            <a:ext cx="1800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086350"/>
            <a:ext cx="21605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d168f31e1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0"/>
            <a:ext cx="5435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WordArt 10"/>
          <p:cNvSpPr>
            <a:spLocks noChangeArrowheads="1" noChangeShapeType="1" noTextEdit="1"/>
          </p:cNvSpPr>
          <p:nvPr/>
        </p:nvSpPr>
        <p:spPr bwMode="auto">
          <a:xfrm>
            <a:off x="4932363" y="1052513"/>
            <a:ext cx="3475037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Танцуем.</a:t>
            </a:r>
          </a:p>
        </p:txBody>
      </p:sp>
      <p:pic>
        <p:nvPicPr>
          <p:cNvPr id="8200" name="Picture 11" descr="18d4fe4e432762959454b5637960f7e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157788"/>
            <a:ext cx="129381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10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617694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</p:spTree>
  </p:cSld>
  <p:clrMapOvr>
    <a:masterClrMapping/>
  </p:clrMapOvr>
  <p:transition advTm="368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«Всего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приятнее для нас те слова, которые дают нам какое-нибудь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знание».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18750"/>
          <a:stretch>
            <a:fillRect/>
          </a:stretch>
        </p:blipFill>
        <p:spPr bwMode="auto">
          <a:xfrm>
            <a:off x="5411670" y="3500438"/>
            <a:ext cx="314179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«Ошибаться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можно различно, верно поступать можно лишь одним путем, поэтому-то первое легко, а второе трудно; легко промахнуться, трудно попасть в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цель».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572008"/>
            <a:ext cx="343867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«Каждому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человеку свойственно ошибаться, но никому, кроме глупца, несвойственно упорствовать в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ошибке».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71942"/>
            <a:ext cx="3238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28600" y="0"/>
            <a:ext cx="876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i="1" dirty="0">
                <a:solidFill>
                  <a:schemeClr val="accent2">
                    <a:lumMod val="50000"/>
                  </a:schemeClr>
                </a:solidFill>
              </a:rPr>
              <a:t>Задачи  на  смекалку</a:t>
            </a:r>
          </a:p>
        </p:txBody>
      </p:sp>
      <p:pic>
        <p:nvPicPr>
          <p:cNvPr id="36873" name="Picture 9" descr="shk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00240"/>
            <a:ext cx="7416800" cy="4391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4282" y="214290"/>
            <a:ext cx="87011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В клетке находились четыре кролика. Четверо ребят купили по одному из этих кроликов. Один кролик остался в клетке. Как это могло произойти?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785918" y="2214554"/>
            <a:ext cx="7172356" cy="574675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 algn="ctr"/>
            <a:r>
              <a:rPr lang="ru-RU" sz="3200" b="1" i="1" dirty="0" smtClean="0">
                <a:solidFill>
                  <a:srgbClr val="CC0000"/>
                </a:solidFill>
                <a:latin typeface="Times New Roman" pitchFamily="18" charset="0"/>
              </a:rPr>
              <a:t>Один купил кролика в клетке.</a:t>
            </a:r>
            <a:r>
              <a:rPr lang="ru-RU" sz="3200" dirty="0" smtClean="0">
                <a:solidFill>
                  <a:srgbClr val="CC0000"/>
                </a:solidFill>
              </a:rPr>
              <a:t>  </a:t>
            </a:r>
            <a:endParaRPr lang="ru-RU" sz="3200" dirty="0">
              <a:solidFill>
                <a:srgbClr val="CC0000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81000" y="2786058"/>
            <a:ext cx="8229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Температура 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</a:rPr>
              <a:t>тела  у  человека  меньше  температуры тела  голубя, но  больше  температуры  тела  слона. У кого  из  них  термометр покажет  самую  высокую температуру?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4929190" y="5857892"/>
            <a:ext cx="3960812" cy="574675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У  голубя.</a:t>
            </a:r>
            <a:r>
              <a:rPr lang="ru-RU" sz="3200" b="1" i="1">
                <a:solidFill>
                  <a:srgbClr val="CC0000"/>
                </a:solidFill>
              </a:rPr>
              <a:t>  </a:t>
            </a:r>
          </a:p>
        </p:txBody>
      </p:sp>
      <p:pic>
        <p:nvPicPr>
          <p:cNvPr id="6163" name="i-main-pic" descr="Картинка 73 из 1261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397500"/>
            <a:ext cx="18859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J030486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5038725"/>
            <a:ext cx="1257300" cy="1819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 animBg="1"/>
      <p:bldP spid="6155" grpId="0"/>
      <p:bldP spid="61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7286676" cy="2928958"/>
          </a:xfrm>
          <a:ln/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b="1" i="1" dirty="0" smtClean="0">
                <a:effectLst/>
                <a:latin typeface="Arial" charset="0"/>
              </a:rPr>
              <a:t>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Лежали конфеты в кучке.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Две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матери, две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дочки, </a:t>
            </a:r>
          </a:p>
          <a:p>
            <a:pPr>
              <a:buFont typeface="Wingdings" pitchFamily="2" charset="2"/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да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бабушка с внучкой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взяли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конфет по одной штучке,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и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не стало этой кучки. 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    Сколько конфет  было в кучке?</a:t>
            </a:r>
          </a:p>
        </p:txBody>
      </p:sp>
      <p:pic>
        <p:nvPicPr>
          <p:cNvPr id="40965" name="Picture 2" descr="Картинка 5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428868"/>
            <a:ext cx="2543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81000" y="428604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b="1" i="1" dirty="0">
                <a:latin typeface="Times New Roman" pitchFamily="18" charset="0"/>
              </a:rPr>
              <a:t>  </a:t>
            </a:r>
            <a:r>
              <a:rPr lang="ru-RU" sz="2800" b="1" i="1" dirty="0" smtClean="0"/>
              <a:t>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</a:rPr>
              <a:t>Яйцо  всмятку  варится  4   минуты.</a:t>
            </a:r>
          </a:p>
          <a:p>
            <a:pPr marL="342900" indent="-342900"/>
            <a:r>
              <a:rPr lang="ru-RU" sz="3200" i="1" dirty="0">
                <a:solidFill>
                  <a:schemeClr val="accent2">
                    <a:lumMod val="50000"/>
                  </a:schemeClr>
                </a:solidFill>
              </a:rPr>
              <a:t>           А 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</a:rPr>
              <a:t> варятся  5  яиц?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648200" y="1714488"/>
            <a:ext cx="3960813" cy="428628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CC0000"/>
                </a:solidFill>
                <a:latin typeface="Times New Roman" pitchFamily="18" charset="0"/>
              </a:rPr>
              <a:t>4  минуты.</a:t>
            </a:r>
            <a:r>
              <a:rPr lang="ru-RU" sz="3200" dirty="0">
                <a:solidFill>
                  <a:srgbClr val="CC0000"/>
                </a:solidFill>
              </a:rPr>
              <a:t>  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4643438" y="6000768"/>
            <a:ext cx="3960813" cy="574675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CC0000"/>
                </a:solidFill>
              </a:rPr>
              <a:t>3  </a:t>
            </a:r>
            <a:r>
              <a:rPr lang="ru-RU" sz="3200" b="1" i="1" dirty="0">
                <a:solidFill>
                  <a:srgbClr val="CC0000"/>
                </a:solidFill>
                <a:latin typeface="Times New Roman" pitchFamily="18" charset="0"/>
              </a:rPr>
              <a:t>конфеты</a:t>
            </a:r>
            <a:r>
              <a:rPr lang="ru-RU" sz="3200" b="1" i="1" dirty="0">
                <a:solidFill>
                  <a:srgbClr val="CC0000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8" grpId="0" animBg="1"/>
      <p:bldP spid="409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5" y="142852"/>
            <a:ext cx="3000396" cy="18573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Прочти                	пословицу: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714744" cy="4691063"/>
          </a:xfrm>
        </p:spPr>
        <p:txBody>
          <a:bodyPr>
            <a:norm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12, 6, 1, 9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3, 2, 11, 8, 6, 10, 2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7, 9, 5, 8, 11, 4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28"/>
            <a:ext cx="571504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243918" cy="2286015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На столе стояли 4 стакана с вишней. Оксана съела вишни из одного стакана. Сколько стаканов осталось?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2857496"/>
            <a:ext cx="8572560" cy="3286148"/>
          </a:xfrm>
        </p:spPr>
        <p:txBody>
          <a:bodyPr>
            <a:normAutofit lnSpcReduction="10000"/>
          </a:bodyPr>
          <a:lstStyle/>
          <a:p>
            <a:pPr lvl="0" algn="l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погребе 5 мышей грызли корку сыра. Они были так увлечены этим, что не заметили подкравшегося кота. Кот бросился на мышей и одну из них схватил. Сколько мышей осталось доедать сыр?</a:t>
            </a:r>
          </a:p>
          <a:p>
            <a:endParaRPr lang="ru-RU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43372" y="2071678"/>
            <a:ext cx="3643338" cy="571504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 algn="ctr"/>
            <a:r>
              <a:rPr lang="ru-RU" sz="3200" b="1" i="1" dirty="0" smtClean="0">
                <a:solidFill>
                  <a:srgbClr val="CC0000"/>
                </a:solidFill>
                <a:latin typeface="Times New Roman" pitchFamily="18" charset="0"/>
              </a:rPr>
              <a:t>Четыре.</a:t>
            </a:r>
            <a:r>
              <a:rPr lang="ru-RU" sz="3200" dirty="0" smtClean="0">
                <a:solidFill>
                  <a:srgbClr val="CC0000"/>
                </a:solidFill>
              </a:rPr>
              <a:t>  </a:t>
            </a:r>
            <a:endParaRPr lang="ru-RU" sz="3200" dirty="0">
              <a:solidFill>
                <a:srgbClr val="CC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286248" y="5786454"/>
            <a:ext cx="4672026" cy="574675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 algn="ctr"/>
            <a:r>
              <a:rPr lang="ru-RU" sz="3200" b="1" i="1" dirty="0" smtClean="0">
                <a:solidFill>
                  <a:srgbClr val="CC0000"/>
                </a:solidFill>
                <a:latin typeface="Times New Roman" pitchFamily="18" charset="0"/>
              </a:rPr>
              <a:t>Мыши убежали.</a:t>
            </a:r>
            <a:r>
              <a:rPr lang="ru-RU" sz="3200" dirty="0" smtClean="0">
                <a:solidFill>
                  <a:srgbClr val="CC0000"/>
                </a:solidFill>
              </a:rPr>
              <a:t>  </a:t>
            </a:r>
            <a:endParaRPr lang="ru-RU" sz="3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Дело мастера боится.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13135" t="16129" r="5508" b="24193"/>
          <a:stretch>
            <a:fillRect/>
          </a:stretch>
        </p:blipFill>
        <p:spPr bwMode="auto">
          <a:xfrm>
            <a:off x="1714480" y="2786058"/>
            <a:ext cx="6000792" cy="346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7215238" cy="490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254738" y="0"/>
            <a:ext cx="96534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 </a:t>
            </a:r>
          </a:p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Логических рассуждений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72000" y="2571744"/>
            <a:ext cx="1500198" cy="150019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857232"/>
            <a:ext cx="928694" cy="164307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15206" y="2143116"/>
            <a:ext cx="857256" cy="8572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/>
          <p:cNvSpPr/>
          <p:nvPr/>
        </p:nvSpPr>
        <p:spPr>
          <a:xfrm rot="19853870">
            <a:off x="908416" y="3462055"/>
            <a:ext cx="1627785" cy="1220551"/>
          </a:xfrm>
          <a:prstGeom prst="trapezoid">
            <a:avLst>
              <a:gd name="adj" fmla="val 36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715140" y="3714752"/>
            <a:ext cx="1775084" cy="1357322"/>
          </a:xfrm>
          <a:prstGeom prst="triangl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>
            <a:off x="5857884" y="571480"/>
            <a:ext cx="985838" cy="1343028"/>
          </a:xfrm>
          <a:prstGeom prst="rt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ильный пятиугольник 26"/>
          <p:cNvSpPr/>
          <p:nvPr/>
        </p:nvSpPr>
        <p:spPr>
          <a:xfrm>
            <a:off x="3286116" y="4143380"/>
            <a:ext cx="1603062" cy="1628780"/>
          </a:xfrm>
          <a:prstGeom prst="pent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357290" y="1071546"/>
            <a:ext cx="1060704" cy="1485904"/>
          </a:xfrm>
          <a:prstGeom prst="triangle">
            <a:avLst>
              <a:gd name="adj" fmla="val 6847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917" t="13044"/>
          <a:stretch>
            <a:fillRect/>
          </a:stretch>
        </p:blipFill>
        <p:spPr bwMode="auto">
          <a:xfrm>
            <a:off x="0" y="0"/>
            <a:ext cx="9144000" cy="681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29750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1134090">
            <a:off x="280017" y="2778858"/>
            <a:ext cx="65892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пер.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Сказательный</a:t>
            </a:r>
            <a:endParaRPr lang="ru-RU" sz="4400" b="1" cap="none" spc="50" dirty="0">
              <a:ln w="18000">
                <a:solidFill>
                  <a:schemeClr val="tx2"/>
                </a:solidFill>
                <a:prstDash val="solid"/>
                <a:miter lim="800000"/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517948">
            <a:off x="653011" y="4788397"/>
            <a:ext cx="45949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5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Ул. ЛОГИКИ</a:t>
            </a:r>
            <a:endParaRPr lang="ru-RU" sz="54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Логика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умение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2000239"/>
            <a:ext cx="8229600" cy="2643207"/>
          </a:xfrm>
        </p:spPr>
        <p:txBody>
          <a:bodyPr/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анализировать,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рассуждать,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доказывать,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опровергать.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414340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214290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АРИСТОТЕЛЬ (384-322 г.г. до н. э.)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елая физминут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380</Words>
  <Application>Microsoft Office PowerPoint</Application>
  <PresentationFormat>Экран (4:3)</PresentationFormat>
  <Paragraphs>55</Paragraphs>
  <Slides>30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Веселая физминутка</vt:lpstr>
      <vt:lpstr>Факультативное занятие  в 3  классе  «Путешествие в Страну занимательной математики» </vt:lpstr>
      <vt:lpstr> В природе есть солнце.   Оно светит и всех нас любит и греет.  Так пусть же каждый его лучик заглянет к нам в класс и не только обогреет нас, но и придаст работоспособности, активности, терпения, взаимопонимания, аккуратности и похвалы.</vt:lpstr>
      <vt:lpstr>Прочти                 пословицу:   </vt:lpstr>
      <vt:lpstr>Дело мастера боится.</vt:lpstr>
      <vt:lpstr>Презентация PowerPoint</vt:lpstr>
      <vt:lpstr>Презентация PowerPoint</vt:lpstr>
      <vt:lpstr>   </vt:lpstr>
      <vt:lpstr>Логика – это умение  </vt:lpstr>
      <vt:lpstr>Презентация PowerPoint</vt:lpstr>
      <vt:lpstr>Перипатическая школа</vt:lpstr>
      <vt:lpstr>Презентация PowerPoint</vt:lpstr>
      <vt:lpstr>Презентация PowerPoint</vt:lpstr>
      <vt:lpstr>ТЕМА:</vt:lpstr>
      <vt:lpstr> «Ученикам, чтобы преуспеть, надо догонять тех, кто впереди, и не ждать тех, кто позади». </vt:lpstr>
      <vt:lpstr>«Начало есть более чем половина всего». </vt:lpstr>
      <vt:lpstr>«Лучше в совершенстве выполнить небольшую часть дела, чем сделать плохо в десять раз более». </vt:lpstr>
      <vt:lpstr>Веселая  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«Всего приятнее для нас те слова, которые дают нам какое-нибудь знание». </vt:lpstr>
      <vt:lpstr>«Ошибаться можно различно, верно поступать можно лишь одним путем, поэтому-то первое легко, а второе трудно; легко промахнуться, трудно попасть в цель». </vt:lpstr>
      <vt:lpstr>«Каждому человеку свойственно ошибаться, но никому, кроме глупца, несвойственно упорствовать в ошибке». </vt:lpstr>
      <vt:lpstr>Презентация PowerPoint</vt:lpstr>
      <vt:lpstr>Презентация PowerPoint</vt:lpstr>
      <vt:lpstr>Презентация PowerPoint</vt:lpstr>
      <vt:lpstr>На столе стояли 4 стакана с вишней. Оксана съела вишни из одного стакана. Сколько стаканов осталось?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44</cp:revision>
  <dcterms:created xsi:type="dcterms:W3CDTF">2014-01-17T15:12:53Z</dcterms:created>
  <dcterms:modified xsi:type="dcterms:W3CDTF">2017-02-25T14:26:35Z</dcterms:modified>
</cp:coreProperties>
</file>